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2a3a5740f4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37052" y="0"/>
            <a:ext cx="91810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661B2-A24C-4C79-9407-4705C95B1B93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661B2-A24C-4C79-9407-4705C95B1B93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95318-BD64-4B2C-9302-2365869E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707904" y="332655"/>
            <a:ext cx="5184576" cy="2160241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«Светлая Пасха»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427984" y="2276872"/>
            <a:ext cx="4536504" cy="4392488"/>
          </a:xfrm>
        </p:spPr>
        <p:txBody>
          <a:bodyPr>
            <a:normAutofit/>
          </a:bodyPr>
          <a:lstStyle/>
          <a:p>
            <a:r>
              <a:rPr lang="ru-RU" sz="24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r>
              <a:rPr lang="ru-RU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оспитатели МДОУ детский сад «Ручеек»</a:t>
            </a:r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Куренкова А.А.</a:t>
            </a:r>
          </a:p>
          <a:p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2023г.</a:t>
            </a:r>
            <a:endParaRPr lang="ru-RU" sz="2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проекте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</a:t>
            </a: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информационно-творческий, совместный</a:t>
            </a:r>
            <a:endParaRPr lang="ru-RU" sz="27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групповой.</a:t>
            </a:r>
          </a:p>
          <a:p>
            <a:pPr lvl="0"/>
            <a:r>
              <a:rPr lang="ru-RU" sz="2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краткосрочный </a:t>
            </a:r>
          </a:p>
          <a:p>
            <a:pPr lvl="0"/>
            <a:r>
              <a:rPr lang="ru-RU" sz="2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</a:t>
            </a: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лет.</a:t>
            </a:r>
          </a:p>
          <a:p>
            <a:pPr lvl="0"/>
            <a:r>
              <a:rPr lang="ru-RU" sz="2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7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воспитатели,</a:t>
            </a:r>
            <a:r>
              <a:rPr lang="en-US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дети средней </a:t>
            </a:r>
            <a:r>
              <a:rPr lang="ru-RU" sz="27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старшей группы</a:t>
            </a:r>
            <a:r>
              <a:rPr lang="ru-RU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родители воспитанников.</a:t>
            </a:r>
          </a:p>
          <a:p>
            <a:pPr lvl="0"/>
            <a:r>
              <a:rPr lang="ru-RU" sz="27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Интеграция образовательных областей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0">
              <a:buNone/>
            </a:pPr>
            <a:r>
              <a:rPr lang="ru-RU" sz="27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«Социализация», «Коммуникация», «Познание», «Художественное творчество», «Чтение художественной литературы», «Безопасность», «Физическая культура», «Музыка».</a:t>
            </a:r>
          </a:p>
          <a:p>
            <a:pPr marL="0" lvl="0" indent="0">
              <a:buNone/>
            </a:pPr>
            <a:endParaRPr lang="ru-RU" dirty="0">
              <a:solidFill>
                <a:prstClr val="black"/>
              </a:solidFill>
            </a:endParaRPr>
          </a:p>
          <a:p>
            <a:pPr lvl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052736"/>
            <a:ext cx="5976664" cy="5073427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Народные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праздники знакомят детей с существующими традициями и обычаями русского народа, помогают донести до ребёнка высокие нравственные идеалы. Когда-то традиции передавались в семье из поколения в поколение – «из уст в уста», «от сердца к сердцу». </a:t>
            </a:r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Мы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взрослые должны познакомить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детей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историей нашей Родины,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научить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пользоваться богатством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культурных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традиций.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47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7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Проблема:</a:t>
            </a:r>
            <a:br>
              <a:rPr lang="ru-RU" sz="2700" b="1" i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</a:t>
            </a:r>
            <a:r>
              <a:rPr lang="ru-RU" sz="2700" i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Недостаточное </a:t>
            </a:r>
            <a:r>
              <a:rPr lang="ru-RU" sz="2700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представление детей </a:t>
            </a:r>
            <a:br>
              <a:rPr lang="ru-RU" sz="2700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700" i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                          о христианских  праздниках и их обычаях.</a:t>
            </a:r>
            <a:r>
              <a:rPr lang="ru-RU" sz="2700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700" i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1268760"/>
            <a:ext cx="6264696" cy="4857403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002060"/>
                </a:solidFill>
              </a:rPr>
              <a:t>Цель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Знакомство детей с христианским праздником Светлой Пасхи и его обычаями. </a:t>
            </a:r>
            <a:endParaRPr lang="ru-RU" sz="2000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</a:rPr>
              <a:t>Задачи:</a:t>
            </a:r>
          </a:p>
          <a:p>
            <a:pPr>
              <a:spcAft>
                <a:spcPts val="0"/>
              </a:spcAft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Познакомить </a:t>
            </a: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детей с православным праздником «Светлое Воскресение Христово», с его историей.</a:t>
            </a:r>
          </a:p>
          <a:p>
            <a:pPr>
              <a:spcAft>
                <a:spcPts val="0"/>
              </a:spcAft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Воспитывать интерес к народному творчеству.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Рассказать об обычаях и обрядах, связанных с праздником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i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Воспитывать патриотические чувства к православным традициями русского народа, к народному творчеству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Обогащать словарный запас.</a:t>
            </a:r>
          </a:p>
          <a:p>
            <a:pPr>
              <a:spcAft>
                <a:spcPts val="0"/>
              </a:spcAft>
            </a:pP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Ориентировать семью на духовно – нравственное воспитание детей.</a:t>
            </a:r>
            <a:endParaRPr lang="ru-RU" sz="2000" i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>
              <a:buNone/>
            </a:pPr>
            <a:endParaRPr lang="ru-RU" sz="2700" i="1" dirty="0">
              <a:solidFill>
                <a:srgbClr val="002060"/>
              </a:solidFill>
            </a:endParaRPr>
          </a:p>
          <a:p>
            <a:pPr marL="0" lvl="0" indent="0">
              <a:buNone/>
            </a:pPr>
            <a:endParaRPr lang="ru-RU" sz="27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375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0405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Ожидаемый результат</a:t>
            </a:r>
            <a:r>
              <a:rPr lang="ru-RU" i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ru-RU" sz="3600" i="1" dirty="0">
                <a:ea typeface="Calibri"/>
                <a:cs typeface="Times New Roman"/>
              </a:rPr>
              <a:t/>
            </a:r>
            <a:br>
              <a:rPr lang="ru-RU" sz="3600" i="1" dirty="0">
                <a:ea typeface="Calibri"/>
                <a:cs typeface="Times New Roman"/>
              </a:rPr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620688"/>
            <a:ext cx="5976664" cy="5832648"/>
          </a:xfrm>
        </p:spPr>
        <p:txBody>
          <a:bodyPr>
            <a:normAutofit fontScale="925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Знание детьми информации о празднике светлой Пасхи, о его возникновении.</a:t>
            </a:r>
            <a:endParaRPr lang="ru-RU" sz="2400" i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lvl="0">
              <a:buFont typeface="Wingdings" pitchFamily="2" charset="2"/>
              <a:buChar char="Ø"/>
            </a:pPr>
            <a:r>
              <a:rPr lang="ru-RU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Понимание детьми значимости праздника, обычаев и традиций.</a:t>
            </a:r>
            <a:endParaRPr lang="ru-RU" sz="2400" i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lvl="0">
              <a:buFont typeface="Wingdings" pitchFamily="2" charset="2"/>
              <a:buChar char="Ø"/>
            </a:pPr>
            <a:r>
              <a:rPr lang="ru-RU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Умение организовывать пасхальные игры, русские народные игры, на основе имеющихся знаний.</a:t>
            </a:r>
            <a:endParaRPr lang="ru-RU" sz="2400" i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lvl="0">
              <a:buFont typeface="Wingdings" pitchFamily="2" charset="2"/>
              <a:buChar char="Ø"/>
            </a:pPr>
            <a:r>
              <a:rPr lang="ru-RU" i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Проявление интереса к истории христианского праздника Пасхи</a:t>
            </a:r>
            <a:r>
              <a:rPr lang="ru-RU" i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lvl="0">
              <a:buFont typeface="Wingdings" pitchFamily="2" charset="2"/>
              <a:buChar char="Ø"/>
            </a:pPr>
            <a:endParaRPr lang="ru-RU" sz="2400" i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i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705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r">
              <a:lnSpc>
                <a:spcPct val="115000"/>
              </a:lnSpc>
              <a:spcAft>
                <a:spcPts val="0"/>
              </a:spcAft>
              <a:buNone/>
            </a:pP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7614191"/>
              </p:ext>
            </p:extLst>
          </p:nvPr>
        </p:nvGraphicFramePr>
        <p:xfrm>
          <a:off x="2915816" y="620688"/>
          <a:ext cx="6096000" cy="54006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096000"/>
              </a:tblGrid>
              <a:tr h="5400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этап - подготовительный </a:t>
                      </a:r>
                      <a:endParaRPr lang="ru-RU" b="1" i="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Определение темы проекта, постановка цели и задач.</a:t>
                      </a:r>
                      <a:endParaRPr lang="ru-RU" b="1" i="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Изучение  методической  литературы по данной теме.</a:t>
                      </a:r>
                      <a:endParaRPr lang="ru-RU" b="1" i="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Разработка и накопление методических материалов по проблеме. </a:t>
                      </a:r>
                      <a:endParaRPr lang="ru-RU" b="1" i="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Перспективное планирование проекта</a:t>
                      </a:r>
                      <a:endParaRPr lang="ru-RU" b="1" i="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Выбор форм работы с детьми и родителями</a:t>
                      </a:r>
                      <a:endParaRPr lang="ru-RU" b="1" i="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Выбор основных мероприятий, определение объёма и содержание работы для внедрения проекта.</a:t>
                      </a:r>
                      <a:endParaRPr lang="ru-RU" b="1" i="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b="1" i="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Определение и формулировка ожидаемых результатов.</a:t>
                      </a:r>
                      <a:endParaRPr lang="ru-RU" b="1" i="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этап -основной ( практический)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42875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Внедрение в </a:t>
                      </a:r>
                      <a:r>
                        <a:rPr lang="ru-RU" sz="1800" dirty="0" err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воспитательно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-образовательный процесс эффективных методов и приёмов по расширению знаний дошкольников о христианском празднике «Светлая Пасха»</a:t>
                      </a:r>
                      <a:endParaRPr lang="ru-RU" sz="14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III этап – заключительный </a:t>
                      </a:r>
                      <a:endParaRPr lang="ru-RU" sz="14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Оформление результата проекта в виде презентации.</a:t>
                      </a:r>
                      <a:endParaRPr lang="ru-RU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Выступление на педагогическом совете.</a:t>
                      </a:r>
                      <a:endParaRPr lang="ru-RU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Проведение утренника «Светлая Пасха».</a:t>
                      </a:r>
                      <a:endParaRPr lang="ru-RU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Создание альбома раскрасок.</a:t>
                      </a:r>
                    </a:p>
                    <a:p>
                      <a:pPr marL="342900" lvl="0" indent="-342900">
                        <a:lnSpc>
                          <a:spcPts val="18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</a:rPr>
                        <a:t>Создание альбома «Виды росписи пасхальных яиц»</a:t>
                      </a:r>
                      <a:endParaRPr lang="ru-RU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 marL="342900" lvl="0" indent="-342900">
                        <a:lnSpc>
                          <a:spcPts val="15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en-US" sz="1800" dirty="0" err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Оформление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выставки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детских</a:t>
                      </a:r>
                      <a:r>
                        <a:rPr lang="en-US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работ</a:t>
                      </a:r>
                      <a:r>
                        <a:rPr lang="ru-RU" sz="18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ru-RU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endParaRPr lang="ru-RU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751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Интеграция 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образовательных областей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2600" b="1" i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Чтение </a:t>
            </a:r>
            <a:r>
              <a:rPr lang="ru-RU" sz="2600" b="1" i="1" dirty="0">
                <a:solidFill>
                  <a:srgbClr val="C00000"/>
                </a:solidFill>
                <a:latin typeface="Times New Roman"/>
                <a:ea typeface="Times New Roman"/>
              </a:rPr>
              <a:t>художественной литературы:</a:t>
            </a:r>
            <a:endParaRPr lang="ru-RU" sz="2600" i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marL="457200" indent="-457200" algn="ctr">
              <a:spcAft>
                <a:spcPts val="0"/>
              </a:spcAft>
            </a:pPr>
            <a:r>
              <a:rPr lang="ru-RU" sz="2600" b="1" i="1" dirty="0" err="1">
                <a:solidFill>
                  <a:srgbClr val="7030A0"/>
                </a:solidFill>
                <a:latin typeface="Times New Roman"/>
                <a:ea typeface="Times New Roman"/>
              </a:rPr>
              <a:t>Ф.Тютчев</a:t>
            </a:r>
            <a:r>
              <a:rPr lang="ru-RU" sz="2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«Весенние воды»</a:t>
            </a:r>
          </a:p>
          <a:p>
            <a:pPr algn="ctr">
              <a:spcAft>
                <a:spcPts val="0"/>
              </a:spcAft>
            </a:pPr>
            <a:r>
              <a:rPr lang="ru-RU" sz="2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В</a:t>
            </a:r>
            <a:r>
              <a:rPr lang="en-US" sz="2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.</a:t>
            </a:r>
            <a:r>
              <a:rPr lang="ru-RU" sz="2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Жуковский «Жаворонок»</a:t>
            </a:r>
          </a:p>
          <a:p>
            <a:pPr algn="ctr">
              <a:spcAft>
                <a:spcPts val="0"/>
              </a:spcAft>
            </a:pPr>
            <a:r>
              <a:rPr lang="ru-RU" sz="2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Я. </a:t>
            </a:r>
            <a:r>
              <a:rPr lang="ru-RU" sz="2600" b="1" i="1" dirty="0" err="1">
                <a:solidFill>
                  <a:srgbClr val="7030A0"/>
                </a:solidFill>
                <a:latin typeface="Times New Roman"/>
                <a:ea typeface="Times New Roman"/>
              </a:rPr>
              <a:t>Ролонский</a:t>
            </a:r>
            <a:r>
              <a:rPr lang="ru-RU" sz="2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 «Пасхальные вести»</a:t>
            </a:r>
          </a:p>
          <a:p>
            <a:pPr algn="ctr">
              <a:spcAft>
                <a:spcPts val="0"/>
              </a:spcAft>
            </a:pPr>
            <a:r>
              <a:rPr lang="ru-RU" sz="2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К. Случевский «Воскрес»</a:t>
            </a:r>
          </a:p>
          <a:p>
            <a:pPr algn="ctr">
              <a:spcAft>
                <a:spcPts val="0"/>
              </a:spcAft>
            </a:pPr>
            <a:r>
              <a:rPr lang="ru-RU" sz="2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К. Бальмонт «Вербы»</a:t>
            </a:r>
          </a:p>
          <a:p>
            <a:pPr algn="ctr">
              <a:spcAft>
                <a:spcPts val="0"/>
              </a:spcAft>
            </a:pPr>
            <a:r>
              <a:rPr lang="ru-RU" sz="2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С. Есенин «Пасхальный Благовест»</a:t>
            </a:r>
          </a:p>
          <a:p>
            <a:pPr algn="ctr">
              <a:spcAft>
                <a:spcPts val="0"/>
              </a:spcAft>
            </a:pPr>
            <a:r>
              <a:rPr lang="ru-RU" sz="2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Стихи о празднике Пасха.</a:t>
            </a:r>
          </a:p>
          <a:p>
            <a:pPr algn="ctr">
              <a:spcAft>
                <a:spcPts val="0"/>
              </a:spcAft>
            </a:pPr>
            <a:r>
              <a:rPr lang="ru-RU" sz="2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Фольклорные произведения (</a:t>
            </a:r>
            <a:r>
              <a:rPr lang="ru-RU" sz="2600" b="1" i="1" dirty="0" err="1">
                <a:solidFill>
                  <a:srgbClr val="7030A0"/>
                </a:solidFill>
                <a:latin typeface="Times New Roman"/>
                <a:ea typeface="Times New Roman"/>
              </a:rPr>
              <a:t>потешки</a:t>
            </a:r>
            <a:r>
              <a:rPr lang="ru-RU" sz="2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, </a:t>
            </a:r>
            <a:r>
              <a:rPr lang="ru-RU" sz="2600" b="1" i="1" dirty="0" err="1">
                <a:solidFill>
                  <a:srgbClr val="7030A0"/>
                </a:solidFill>
                <a:latin typeface="Times New Roman"/>
                <a:ea typeface="Times New Roman"/>
              </a:rPr>
              <a:t>заклички</a:t>
            </a:r>
            <a:r>
              <a:rPr lang="ru-RU" sz="2600" b="1" i="1" dirty="0">
                <a:solidFill>
                  <a:srgbClr val="7030A0"/>
                </a:solidFill>
                <a:latin typeface="Times New Roman"/>
                <a:ea typeface="Times New Roman"/>
              </a:rPr>
              <a:t>, пословицы, поговорки, сказки, считалки).</a:t>
            </a:r>
          </a:p>
          <a:p>
            <a:pPr algn="ctr">
              <a:spcAft>
                <a:spcPts val="0"/>
              </a:spcAft>
            </a:pPr>
            <a:endParaRPr lang="ru-RU" sz="28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814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b="1" i="1" dirty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  <a:t> Формы работы с родителями:</a:t>
            </a:r>
            <a:br>
              <a:rPr lang="ru-RU" sz="3600" b="1" i="1" dirty="0">
                <a:solidFill>
                  <a:srgbClr val="0070C0"/>
                </a:solidFill>
                <a:latin typeface="Times New Roman"/>
                <a:ea typeface="Times New Roman"/>
                <a:cs typeface="+mn-cs"/>
              </a:rPr>
            </a:br>
            <a:endParaRPr lang="ru-RU" sz="36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476672"/>
            <a:ext cx="5915000" cy="6120680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u="sng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b="1" i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Анкетирование родителей: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 знают о празднике Пасха?».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b="1" i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Поиск информации о русских народных традициях.</a:t>
            </a:r>
            <a:endParaRPr lang="ru-RU" sz="2400" b="1" i="1" u="sng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  <a:tabLst>
                <a:tab pos="457200" algn="l"/>
              </a:tabLst>
            </a:pPr>
            <a:r>
              <a:rPr lang="ru-RU" b="1" i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Оформление консультаций в родительском уголке: </a:t>
            </a:r>
            <a:endParaRPr lang="ru-RU" sz="2400" b="1" i="1" u="sng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«Об истории празднования Пасхи»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«Что рассказать детям о празднике?»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 «Красим яйца с детьми»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  <a:tabLst>
                <a:tab pos="457200" algn="l"/>
              </a:tabLst>
            </a:pPr>
            <a:r>
              <a:rPr lang="ru-RU" b="1" i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Разучивание и закрепление с детьми </a:t>
            </a:r>
            <a:r>
              <a:rPr lang="ru-RU" b="1" i="1" u="sng" dirty="0" err="1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закличек</a:t>
            </a:r>
            <a:r>
              <a:rPr lang="ru-RU" b="1" i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стихов, хороводных    текстов, песен.</a:t>
            </a:r>
            <a:endParaRPr lang="ru-RU" sz="2400" b="1" i="1" u="sng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  <a:tabLst>
                <a:tab pos="457200" algn="l"/>
              </a:tabLst>
            </a:pPr>
            <a:r>
              <a:rPr lang="ru-RU" b="1" i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Привлечение родителей в проведение праздника «Праздник Светлой Пасхи».</a:t>
            </a:r>
            <a:endParaRPr lang="ru-RU" sz="2400" b="1" i="1" u="sng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  <a:tabLst>
                <a:tab pos="457200" algn="l"/>
              </a:tabLst>
            </a:pPr>
            <a:r>
              <a:rPr lang="ru-RU" b="1" i="1" u="sng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Советы родителям </a:t>
            </a:r>
            <a:endParaRPr lang="ru-RU" b="1" i="1" u="sng" dirty="0" smtClean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tabLst>
                <a:tab pos="457200" algn="l"/>
              </a:tabLs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Готовимся к Пасхе.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tabLst>
                <a:tab pos="457200" algn="l"/>
              </a:tabLs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Как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провести выходные вместе с ребёнком во время Пасхи?».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678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sh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Pasha</Template>
  <TotalTime>440</TotalTime>
  <Words>446</Words>
  <Application>Microsoft Office PowerPoint</Application>
  <PresentationFormat>Экран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Pasha</vt:lpstr>
      <vt:lpstr>Проект «Светлая Пасха»</vt:lpstr>
      <vt:lpstr>О проекте</vt:lpstr>
      <vt:lpstr>Актуальность</vt:lpstr>
      <vt:lpstr>Проблема:                        Недостаточное представление детей                              о христианских  праздниках и их обычаях. </vt:lpstr>
      <vt:lpstr>Ожидаемый результат: </vt:lpstr>
      <vt:lpstr>Этапы реализации проекта</vt:lpstr>
      <vt:lpstr>Интеграция  образовательных областей</vt:lpstr>
      <vt:lpstr> Формы работы с родителями: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«Светлая Пасха»</dc:title>
  <dc:creator>пк</dc:creator>
  <cp:lastModifiedBy>Пользователь</cp:lastModifiedBy>
  <cp:revision>32</cp:revision>
  <dcterms:created xsi:type="dcterms:W3CDTF">2014-05-21T04:42:47Z</dcterms:created>
  <dcterms:modified xsi:type="dcterms:W3CDTF">2023-10-14T11:52:00Z</dcterms:modified>
</cp:coreProperties>
</file>